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Quantico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antico-bold.fntdata"/><Relationship Id="rId47" Type="http://schemas.openxmlformats.org/officeDocument/2006/relationships/font" Target="fonts/Quantico-regular.fntdata"/><Relationship Id="rId49" Type="http://schemas.openxmlformats.org/officeDocument/2006/relationships/font" Target="fonts/Quantic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Quantico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f0ce4fb1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f0ce4fb1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0573a2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0573a2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0573a2bd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0573a2bd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0573a2b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0573a2b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0573a2bd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0573a2bd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0573a2bd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70573a2bd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0573a2bd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0573a2bd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0573a2bd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70573a2bd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0573a2bd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70573a2bd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0573a2bd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70573a2bd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0573a2bd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0573a2bd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f0ce4fb1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f0ce4fb1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0573a2bd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0573a2bd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70573a2bd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70573a2b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0573a2bd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70573a2bd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70573a2bd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70573a2bd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70573a2bd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70573a2bd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0573a2bd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0573a2bd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0573a2bd0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0573a2bd0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70573a2bd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70573a2bd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0573a2bd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0573a2bd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0573a2bd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0573a2bd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f0ce4fb1e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f0ce4fb1e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0573a2bd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70573a2bd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70573a2bd0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70573a2bd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70573a2bd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70573a2bd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0573a2bd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70573a2bd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573a2bd0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70573a2bd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70573a2bd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70573a2bd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70573a2bd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70573a2b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70573a2bd0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70573a2bd0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70573a2bd0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70573a2bd0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70573a2b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70573a2b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034dc0ab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034dc0ab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70573a2b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70573a2b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f0ce4fb1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6f0ce4fb1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034dc0a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034dc0a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034dc0a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034dc0a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0573a2bd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0573a2bd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0573a2b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0573a2b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0573a2b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0573a2b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" name="Google Shape;58;p15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7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Relationship Id="rId7" Type="http://schemas.openxmlformats.org/officeDocument/2006/relationships/image" Target="../media/image54.png"/><Relationship Id="rId8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Relationship Id="rId8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66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56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Relationship Id="rId6" Type="http://schemas.openxmlformats.org/officeDocument/2006/relationships/image" Target="../media/image82.png"/><Relationship Id="rId7" Type="http://schemas.openxmlformats.org/officeDocument/2006/relationships/image" Target="../media/image73.png"/><Relationship Id="rId8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81.png"/><Relationship Id="rId6" Type="http://schemas.openxmlformats.org/officeDocument/2006/relationships/image" Target="../media/image89.png"/><Relationship Id="rId7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96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Relationship Id="rId5" Type="http://schemas.openxmlformats.org/officeDocument/2006/relationships/image" Target="../media/image77.png"/><Relationship Id="rId6" Type="http://schemas.openxmlformats.org/officeDocument/2006/relationships/image" Target="../media/image88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81.png"/><Relationship Id="rId6" Type="http://schemas.openxmlformats.org/officeDocument/2006/relationships/image" Target="../media/image86.png"/><Relationship Id="rId7" Type="http://schemas.openxmlformats.org/officeDocument/2006/relationships/image" Target="../media/image9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76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98.png"/><Relationship Id="rId5" Type="http://schemas.openxmlformats.org/officeDocument/2006/relationships/image" Target="../media/image95.png"/><Relationship Id="rId6" Type="http://schemas.openxmlformats.org/officeDocument/2006/relationships/image" Target="../media/image10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02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99.png"/><Relationship Id="rId7" Type="http://schemas.openxmlformats.org/officeDocument/2006/relationships/image" Target="../media/image104.png"/><Relationship Id="rId8" Type="http://schemas.openxmlformats.org/officeDocument/2006/relationships/image" Target="../media/image10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07.png"/><Relationship Id="rId6" Type="http://schemas.openxmlformats.org/officeDocument/2006/relationships/image" Target="../media/image10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38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4294967295" type="subTitle"/>
          </p:nvPr>
        </p:nvSpPr>
        <p:spPr>
          <a:xfrm>
            <a:off x="958450" y="4298625"/>
            <a:ext cx="3264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1666"/>
              <a:buNone/>
            </a:pPr>
            <a:r>
              <a:rPr lang="en" sz="1200"/>
              <a:t>Date: 15/07/2025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1666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1666"/>
              <a:buNone/>
            </a:pPr>
            <a:r>
              <a:rPr lang="en" sz="1200"/>
              <a:t>RANE MADRAS LIMITED , VELACHARY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ct val="91666"/>
              <a:buNone/>
            </a:pPr>
            <a:r>
              <a:t/>
            </a:r>
            <a:endParaRPr sz="1200"/>
          </a:p>
        </p:txBody>
      </p:sp>
      <p:sp>
        <p:nvSpPr>
          <p:cNvPr id="71" name="Google Shape;71;p16"/>
          <p:cNvSpPr txBox="1"/>
          <p:nvPr>
            <p:ph idx="4294967295" type="title"/>
          </p:nvPr>
        </p:nvSpPr>
        <p:spPr>
          <a:xfrm>
            <a:off x="1555900" y="1091250"/>
            <a:ext cx="65322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     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                    </a:t>
            </a:r>
            <a:r>
              <a:rPr b="1" lang="en" sz="3600"/>
              <a:t>SAP   </a:t>
            </a:r>
            <a:endParaRPr b="1"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600"/>
              <a:t>    APPROVAL WORKFLOW</a:t>
            </a:r>
            <a:endParaRPr b="1" sz="3600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4294967295" type="subTitle"/>
          </p:nvPr>
        </p:nvSpPr>
        <p:spPr>
          <a:xfrm>
            <a:off x="6342525" y="4298625"/>
            <a:ext cx="27375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1666"/>
              <a:buNone/>
            </a:pPr>
            <a:r>
              <a:rPr lang="en" sz="1200">
                <a:solidFill>
                  <a:srgbClr val="000000"/>
                </a:solidFill>
              </a:rPr>
              <a:t>User Manual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91666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ct val="91666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ct val="91666"/>
              <a:buNone/>
            </a:pPr>
            <a:r>
              <a:rPr lang="en" sz="1200">
                <a:solidFill>
                  <a:srgbClr val="000000"/>
                </a:solidFill>
              </a:rPr>
              <a:t>                                                                        1 of  20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60978" l="1154" r="2654" t="0"/>
          <a:stretch/>
        </p:blipFill>
        <p:spPr>
          <a:xfrm>
            <a:off x="2836599" y="1879912"/>
            <a:ext cx="3880800" cy="8698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250" y="1491650"/>
            <a:ext cx="1595700" cy="136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5">
            <a:alphaModFix/>
          </a:blip>
          <a:srcRect b="7578" l="1014" r="1414" t="11879"/>
          <a:stretch/>
        </p:blipFill>
        <p:spPr>
          <a:xfrm>
            <a:off x="5655050" y="3436475"/>
            <a:ext cx="3245701" cy="90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6">
            <a:alphaModFix/>
          </a:blip>
          <a:srcRect b="70044" l="0" r="2761" t="0"/>
          <a:stretch/>
        </p:blipFill>
        <p:spPr>
          <a:xfrm>
            <a:off x="1471250" y="3387950"/>
            <a:ext cx="3633943" cy="7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82625"/>
            <a:ext cx="1211800" cy="108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00" y="1583364"/>
            <a:ext cx="2129552" cy="93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26" name="Google Shape;226;p25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17475" y="4400600"/>
            <a:ext cx="9144000" cy="67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0" y="2861575"/>
            <a:ext cx="1211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5655050" y="3012125"/>
            <a:ext cx="32457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1471250" y="30560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674950" y="2461700"/>
            <a:ext cx="930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/>
          <p:nvPr/>
        </p:nvSpPr>
        <p:spPr>
          <a:xfrm rot="5406414">
            <a:off x="1233000" y="3526550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5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5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202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</a:t>
            </a: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202 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6759200" y="2230375"/>
            <a:ext cx="1820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479700" y="2155225"/>
            <a:ext cx="31737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127350" y="641850"/>
            <a:ext cx="3867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 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202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125" y="4047200"/>
            <a:ext cx="9144000" cy="10800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7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7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7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64" name="Google Shape;264;p27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7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375" y="1026725"/>
            <a:ext cx="1418100" cy="985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7350" y="1133850"/>
            <a:ext cx="3966225" cy="75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68" name="Google Shape;268;p27"/>
          <p:cNvSpPr/>
          <p:nvPr/>
        </p:nvSpPr>
        <p:spPr>
          <a:xfrm>
            <a:off x="7375075" y="12954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8">
            <a:alphaModFix/>
          </a:blip>
          <a:srcRect b="46236" l="0" r="49781" t="0"/>
          <a:stretch/>
        </p:blipFill>
        <p:spPr>
          <a:xfrm>
            <a:off x="2479725" y="2516188"/>
            <a:ext cx="3141500" cy="140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70" name="Google Shape;270;p27"/>
          <p:cNvSpPr/>
          <p:nvPr/>
        </p:nvSpPr>
        <p:spPr>
          <a:xfrm>
            <a:off x="7126400" y="298280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202 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1025637" y="2641075"/>
            <a:ext cx="52152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8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8"/>
          <p:cNvSpPr/>
          <p:nvPr/>
        </p:nvSpPr>
        <p:spPr>
          <a:xfrm rot="-5396146">
            <a:off x="3995050" y="1752359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8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23913"/>
            <a:ext cx="3812400" cy="8043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408650"/>
            <a:ext cx="2289601" cy="10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7325" y="1378700"/>
            <a:ext cx="1952750" cy="2048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8" name="Google Shape;288;p28"/>
          <p:cNvSpPr/>
          <p:nvPr/>
        </p:nvSpPr>
        <p:spPr>
          <a:xfrm>
            <a:off x="1831175" y="2000200"/>
            <a:ext cx="1266300" cy="452700"/>
          </a:xfrm>
          <a:prstGeom prst="wedgeRectCallout">
            <a:avLst>
              <a:gd fmla="val 74830" name="adj1"/>
              <a:gd fmla="val -7252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5625" y="3138550"/>
            <a:ext cx="5215198" cy="122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90" name="Google Shape;290;p28"/>
          <p:cNvSpPr/>
          <p:nvPr/>
        </p:nvSpPr>
        <p:spPr>
          <a:xfrm>
            <a:off x="5205825" y="322727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202 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296" name="Google Shape;296;p29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/>
          <p:nvPr/>
        </p:nvSpPr>
        <p:spPr>
          <a:xfrm>
            <a:off x="17475" y="4400600"/>
            <a:ext cx="9144000" cy="67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97075" y="2908750"/>
            <a:ext cx="1128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5655050" y="3012125"/>
            <a:ext cx="32457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471250" y="30560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9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9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9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963" y="1886950"/>
            <a:ext cx="3906072" cy="90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250" y="1493675"/>
            <a:ext cx="1628400" cy="13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0" name="Google Shape;310;p29"/>
          <p:cNvSpPr/>
          <p:nvPr/>
        </p:nvSpPr>
        <p:spPr>
          <a:xfrm>
            <a:off x="7691300" y="2458025"/>
            <a:ext cx="930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5" y="1583375"/>
            <a:ext cx="2127301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2" name="Google Shape;312;p29"/>
          <p:cNvSpPr/>
          <p:nvPr/>
        </p:nvSpPr>
        <p:spPr>
          <a:xfrm>
            <a:off x="858925" y="172196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650" y="3436475"/>
            <a:ext cx="3203100" cy="7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75" y="3258391"/>
            <a:ext cx="1128400" cy="9478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8">
            <a:alphaModFix/>
          </a:blip>
          <a:srcRect b="55131" l="0" r="2486" t="5382"/>
          <a:stretch/>
        </p:blipFill>
        <p:spPr>
          <a:xfrm>
            <a:off x="1471250" y="3397375"/>
            <a:ext cx="3633902" cy="842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6" name="Google Shape;316;p29"/>
          <p:cNvSpPr/>
          <p:nvPr/>
        </p:nvSpPr>
        <p:spPr>
          <a:xfrm rot="5406414">
            <a:off x="1279775" y="3740025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6126425" y="249911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551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6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6759200" y="2230375"/>
            <a:ext cx="1820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2479700" y="2155225"/>
            <a:ext cx="31737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5127350" y="641850"/>
            <a:ext cx="3867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551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551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125" y="4047200"/>
            <a:ext cx="9144000" cy="10800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L5 Approver: Business Head&gt;&gt;&gt;  L6 Approver: Corp MRPC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1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1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1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42" name="Google Shape;342;p31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1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7053200" y="-160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7151588" y="301315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6" name="Google Shape;3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575" y="1041675"/>
            <a:ext cx="1418100" cy="98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47" name="Google Shape;34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7350" y="1178300"/>
            <a:ext cx="3867002" cy="895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48" name="Google Shape;348;p31"/>
          <p:cNvPicPr preferRelativeResize="0"/>
          <p:nvPr/>
        </p:nvPicPr>
        <p:blipFill rotWithShape="1">
          <a:blip r:embed="rId8">
            <a:alphaModFix/>
          </a:blip>
          <a:srcRect b="56217" l="0" r="46749" t="0"/>
          <a:stretch/>
        </p:blipFill>
        <p:spPr>
          <a:xfrm>
            <a:off x="2479700" y="2488150"/>
            <a:ext cx="3173699" cy="140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1025637" y="2641075"/>
            <a:ext cx="52152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2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2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2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398675"/>
            <a:ext cx="2289600" cy="95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4" name="Google Shape;3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625" y="3115800"/>
            <a:ext cx="5215198" cy="12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25" y="1352925"/>
            <a:ext cx="3797725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6" name="Google Shape;366;p32"/>
          <p:cNvSpPr/>
          <p:nvPr/>
        </p:nvSpPr>
        <p:spPr>
          <a:xfrm>
            <a:off x="2523850" y="1405088"/>
            <a:ext cx="1186200" cy="424200"/>
          </a:xfrm>
          <a:prstGeom prst="wedgeRectCallout">
            <a:avLst>
              <a:gd fmla="val 37726" name="adj1"/>
              <a:gd fmla="val 7315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4175" y="1352925"/>
            <a:ext cx="1975900" cy="218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8" name="Google Shape;368;p32"/>
          <p:cNvSpPr/>
          <p:nvPr/>
        </p:nvSpPr>
        <p:spPr>
          <a:xfrm>
            <a:off x="5215825" y="32015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374" name="Google Shape;374;p33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Business Head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L6 Approver: Corp MRPC 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97075" y="2908750"/>
            <a:ext cx="1128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5655050" y="3012125"/>
            <a:ext cx="32457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1465975" y="2811750"/>
            <a:ext cx="36918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3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3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3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650" y="3436475"/>
            <a:ext cx="3203100" cy="7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87" name="Google Shape;387;p33"/>
          <p:cNvSpPr/>
          <p:nvPr/>
        </p:nvSpPr>
        <p:spPr>
          <a:xfrm rot="5409291">
            <a:off x="1296150" y="3736725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0" y="1565000"/>
            <a:ext cx="2127300" cy="110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2875" y="1898225"/>
            <a:ext cx="3864526" cy="84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0" name="Google Shape;390;p33"/>
          <p:cNvSpPr/>
          <p:nvPr/>
        </p:nvSpPr>
        <p:spPr>
          <a:xfrm>
            <a:off x="6113800" y="23359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>
            <a:off x="1608150" y="17417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7">
            <a:alphaModFix/>
          </a:blip>
          <a:srcRect b="50322" l="0" r="3334" t="0"/>
          <a:stretch/>
        </p:blipFill>
        <p:spPr>
          <a:xfrm>
            <a:off x="1477800" y="3134875"/>
            <a:ext cx="3670501" cy="1078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775" y="1489000"/>
            <a:ext cx="1628400" cy="13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4" name="Google Shape;394;p33"/>
          <p:cNvSpPr/>
          <p:nvPr/>
        </p:nvSpPr>
        <p:spPr>
          <a:xfrm>
            <a:off x="7707825" y="2473850"/>
            <a:ext cx="930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800" y="3241750"/>
            <a:ext cx="1113575" cy="905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311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3216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7"/>
          <p:cNvSpPr txBox="1"/>
          <p:nvPr>
            <p:ph idx="4294967295" type="title"/>
          </p:nvPr>
        </p:nvSpPr>
        <p:spPr>
          <a:xfrm>
            <a:off x="8751675" y="4857750"/>
            <a:ext cx="3069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</a:t>
            </a:r>
            <a:endParaRPr sz="9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960751" cy="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4" y="1424225"/>
            <a:ext cx="4028249" cy="2680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1" y="1424225"/>
            <a:ext cx="4641716" cy="26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59190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7608650" y="1916350"/>
            <a:ext cx="1399800" cy="655500"/>
          </a:xfrm>
          <a:prstGeom prst="wedgeRectCallout">
            <a:avLst>
              <a:gd fmla="val -25697" name="adj1"/>
              <a:gd fmla="val 78009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Click Here, </a:t>
            </a:r>
            <a:r>
              <a:rPr lang="en" sz="1100">
                <a:solidFill>
                  <a:srgbClr val="FFFFFF"/>
                </a:solidFill>
              </a:rPr>
              <a:t> go to the </a:t>
            </a:r>
            <a:r>
              <a:rPr b="1" lang="en" sz="1100">
                <a:solidFill>
                  <a:srgbClr val="FFFFFF"/>
                </a:solidFill>
              </a:rPr>
              <a:t>Transaction Dashboard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4056300" y="3002525"/>
            <a:ext cx="582300" cy="3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1 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/>
          <p:nvPr/>
        </p:nvSpPr>
        <p:spPr>
          <a:xfrm>
            <a:off x="6745550" y="2230375"/>
            <a:ext cx="1847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2043450" y="2316550"/>
            <a:ext cx="35625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311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125" y="4232075"/>
            <a:ext cx="9144000" cy="8952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5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5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5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20" name="Google Shape;420;p35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5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7151588" y="301315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3" name="Google Shape;42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8375" y="1039975"/>
            <a:ext cx="1404300" cy="95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24" name="Google Shape;42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4275" y="1142725"/>
            <a:ext cx="4069299" cy="84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25" name="Google Shape;425;p35"/>
          <p:cNvPicPr preferRelativeResize="0"/>
          <p:nvPr/>
        </p:nvPicPr>
        <p:blipFill rotWithShape="1">
          <a:blip r:embed="rId8">
            <a:alphaModFix/>
          </a:blip>
          <a:srcRect b="53076" l="0" r="51578" t="10097"/>
          <a:stretch/>
        </p:blipFill>
        <p:spPr>
          <a:xfrm>
            <a:off x="2063875" y="2676137"/>
            <a:ext cx="3541948" cy="1439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26" name="Google Shape;426;p35"/>
          <p:cNvSpPr/>
          <p:nvPr/>
        </p:nvSpPr>
        <p:spPr>
          <a:xfrm>
            <a:off x="7337625" y="13367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1025625" y="2641075"/>
            <a:ext cx="51744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6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6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36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441" name="Google Shape;4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14075"/>
            <a:ext cx="2289600" cy="83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2" name="Google Shape;4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825" y="1448925"/>
            <a:ext cx="3670500" cy="81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475" y="1351225"/>
            <a:ext cx="1972600" cy="199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4" name="Google Shape;444;p36"/>
          <p:cNvPicPr preferRelativeResize="0"/>
          <p:nvPr/>
        </p:nvPicPr>
        <p:blipFill rotWithShape="1">
          <a:blip r:embed="rId7">
            <a:alphaModFix/>
          </a:blip>
          <a:srcRect b="55001" l="0" r="724" t="0"/>
          <a:stretch/>
        </p:blipFill>
        <p:spPr>
          <a:xfrm>
            <a:off x="1025625" y="3129425"/>
            <a:ext cx="5174501" cy="1163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5" name="Google Shape;445;p36"/>
          <p:cNvSpPr/>
          <p:nvPr/>
        </p:nvSpPr>
        <p:spPr>
          <a:xfrm>
            <a:off x="5131500" y="312942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3067875" y="1393125"/>
            <a:ext cx="1130700" cy="307800"/>
          </a:xfrm>
          <a:prstGeom prst="wedgeRectCallout">
            <a:avLst>
              <a:gd fmla="val -16905" name="adj1"/>
              <a:gd fmla="val 11968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452" name="Google Shape;452;p37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7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7"/>
          <p:cNvSpPr/>
          <p:nvPr/>
        </p:nvSpPr>
        <p:spPr>
          <a:xfrm>
            <a:off x="83325" y="2908750"/>
            <a:ext cx="1161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7"/>
          <p:cNvSpPr/>
          <p:nvPr/>
        </p:nvSpPr>
        <p:spPr>
          <a:xfrm>
            <a:off x="5655050" y="3012125"/>
            <a:ext cx="33024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7"/>
          <p:cNvSpPr/>
          <p:nvPr/>
        </p:nvSpPr>
        <p:spPr>
          <a:xfrm>
            <a:off x="1465975" y="2811750"/>
            <a:ext cx="36918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7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7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7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37"/>
          <p:cNvSpPr/>
          <p:nvPr/>
        </p:nvSpPr>
        <p:spPr>
          <a:xfrm rot="5409291">
            <a:off x="1296150" y="3736725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5" y="1598675"/>
            <a:ext cx="2091448" cy="117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6" name="Google Shape;466;p37"/>
          <p:cNvSpPr/>
          <p:nvPr/>
        </p:nvSpPr>
        <p:spPr>
          <a:xfrm>
            <a:off x="1164900" y="18142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475" y="1487550"/>
            <a:ext cx="1581950" cy="127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8" name="Google Shape;468;p37"/>
          <p:cNvPicPr preferRelativeResize="0"/>
          <p:nvPr/>
        </p:nvPicPr>
        <p:blipFill rotWithShape="1">
          <a:blip r:embed="rId6">
            <a:alphaModFix/>
          </a:blip>
          <a:srcRect b="68737" l="572" r="651" t="0"/>
          <a:stretch/>
        </p:blipFill>
        <p:spPr>
          <a:xfrm>
            <a:off x="2836600" y="1891175"/>
            <a:ext cx="38808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9" name="Google Shape;4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73" y="3231427"/>
            <a:ext cx="1128300" cy="9978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70" name="Google Shape;47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075" y="3450277"/>
            <a:ext cx="3302324" cy="72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71" name="Google Shape;47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5975" y="3128875"/>
            <a:ext cx="3691799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72" name="Google Shape;472;p37"/>
          <p:cNvSpPr/>
          <p:nvPr/>
        </p:nvSpPr>
        <p:spPr>
          <a:xfrm>
            <a:off x="7711475" y="2393125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6090575" y="22869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idx="4294967295" type="title"/>
          </p:nvPr>
        </p:nvSpPr>
        <p:spPr>
          <a:xfrm>
            <a:off x="1161075" y="55038"/>
            <a:ext cx="46413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Conversion Rs.1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480" name="Google Shape;4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98" u="sng">
                <a:latin typeface="Times New Roman"/>
                <a:ea typeface="Times New Roman"/>
                <a:cs typeface="Times New Roman"/>
                <a:sym typeface="Times New Roman"/>
              </a:rPr>
              <a:t>Conversion Rs.1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</a:rPr>
              <a:t>k to Start a 201 Request</a:t>
            </a:r>
            <a:endParaRPr b="1" sz="12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487" name="Google Shape;4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88" name="Google Shape;4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/>
          <p:nvPr/>
        </p:nvSpPr>
        <p:spPr>
          <a:xfrm>
            <a:off x="6745550" y="2230375"/>
            <a:ext cx="1847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2043450" y="2316550"/>
            <a:ext cx="35625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39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9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39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39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39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39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98" name="Google Shape;498;p39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9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7151588" y="301315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1" name="Google Shape;50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925" y="1051648"/>
            <a:ext cx="1418100" cy="10461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2" name="Google Shape;50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4075" y="1153375"/>
            <a:ext cx="4049402" cy="84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3" name="Google Shape;503;p39"/>
          <p:cNvPicPr preferRelativeResize="0"/>
          <p:nvPr/>
        </p:nvPicPr>
        <p:blipFill rotWithShape="1">
          <a:blip r:embed="rId8">
            <a:alphaModFix/>
          </a:blip>
          <a:srcRect b="62029" l="0" r="70120" t="0"/>
          <a:stretch/>
        </p:blipFill>
        <p:spPr>
          <a:xfrm>
            <a:off x="2043450" y="2701750"/>
            <a:ext cx="3562500" cy="141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04" name="Google Shape;504;p39"/>
          <p:cNvSpPr/>
          <p:nvPr/>
        </p:nvSpPr>
        <p:spPr>
          <a:xfrm>
            <a:off x="7380375" y="12865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/>
          <p:nvPr>
            <p:ph type="title"/>
          </p:nvPr>
        </p:nvSpPr>
        <p:spPr>
          <a:xfrm>
            <a:off x="1025625" y="20600"/>
            <a:ext cx="7874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98" u="sng">
                <a:latin typeface="Times New Roman"/>
                <a:ea typeface="Times New Roman"/>
                <a:cs typeface="Times New Roman"/>
                <a:sym typeface="Times New Roman"/>
              </a:rPr>
              <a:t>Conversion Rs.1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510" name="Google Shape;5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0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0"/>
          <p:cNvSpPr/>
          <p:nvPr/>
        </p:nvSpPr>
        <p:spPr>
          <a:xfrm>
            <a:off x="1025625" y="2641075"/>
            <a:ext cx="54771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0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40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0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0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40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14075"/>
            <a:ext cx="22896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20" name="Google Shape;5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25" y="1418962"/>
            <a:ext cx="38124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21" name="Google Shape;521;p40"/>
          <p:cNvSpPr/>
          <p:nvPr/>
        </p:nvSpPr>
        <p:spPr>
          <a:xfrm>
            <a:off x="2439950" y="1497450"/>
            <a:ext cx="1130700" cy="307800"/>
          </a:xfrm>
          <a:prstGeom prst="wedgeRectCallout">
            <a:avLst>
              <a:gd fmla="val 52377" name="adj1"/>
              <a:gd fmla="val 11847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2" name="Google Shape;52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75" y="1351800"/>
            <a:ext cx="1992000" cy="223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23" name="Google Shape;52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938" y="3135300"/>
            <a:ext cx="5446476" cy="115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24" name="Google Shape;524;p40"/>
          <p:cNvSpPr/>
          <p:nvPr/>
        </p:nvSpPr>
        <p:spPr>
          <a:xfrm>
            <a:off x="5421175" y="31928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1"/>
          <p:cNvSpPr txBox="1"/>
          <p:nvPr>
            <p:ph type="title"/>
          </p:nvPr>
        </p:nvSpPr>
        <p:spPr>
          <a:xfrm>
            <a:off x="1011075" y="42950"/>
            <a:ext cx="61188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98" u="sng">
                <a:latin typeface="Times New Roman"/>
                <a:ea typeface="Times New Roman"/>
                <a:cs typeface="Times New Roman"/>
                <a:sym typeface="Times New Roman"/>
              </a:rPr>
              <a:t>Conversion Rs.1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530" name="Google Shape;530;p41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L1 Approver: Plant Finance Head &gt;&gt;&gt; L2 Approver:  Plant Head &gt;&gt;&gt;  L3 Approver: CORP Finance Head &gt;&gt;&gt;  L4 Approver: Business Head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41"/>
          <p:cNvSpPr/>
          <p:nvPr/>
        </p:nvSpPr>
        <p:spPr>
          <a:xfrm>
            <a:off x="83325" y="2908750"/>
            <a:ext cx="1161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5655050" y="3012125"/>
            <a:ext cx="33024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1"/>
          <p:cNvSpPr/>
          <p:nvPr/>
        </p:nvSpPr>
        <p:spPr>
          <a:xfrm>
            <a:off x="1465975" y="2811750"/>
            <a:ext cx="3720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1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1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1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1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1"/>
          <p:cNvSpPr/>
          <p:nvPr/>
        </p:nvSpPr>
        <p:spPr>
          <a:xfrm rot="5409291">
            <a:off x="1296150" y="3736725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25" y="1583375"/>
            <a:ext cx="2127299" cy="99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4" name="Google Shape;5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250" y="1490662"/>
            <a:ext cx="1628400" cy="14811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5" name="Google Shape;54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700" y="1912525"/>
            <a:ext cx="3880799" cy="70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6" name="Google Shape;5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0" y="3221550"/>
            <a:ext cx="1136250" cy="87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7" name="Google Shape;54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5975" y="3124625"/>
            <a:ext cx="3720801" cy="118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8" name="Google Shape;54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5050" y="3447825"/>
            <a:ext cx="3302399" cy="831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9" name="Google Shape;549;p41"/>
          <p:cNvSpPr/>
          <p:nvPr/>
        </p:nvSpPr>
        <p:spPr>
          <a:xfrm>
            <a:off x="7680200" y="2533400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1"/>
          <p:cNvSpPr/>
          <p:nvPr/>
        </p:nvSpPr>
        <p:spPr>
          <a:xfrm>
            <a:off x="6143600" y="22869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/>
          <p:nvPr>
            <p:ph idx="4294967295" type="title"/>
          </p:nvPr>
        </p:nvSpPr>
        <p:spPr>
          <a:xfrm>
            <a:off x="1161075" y="55050"/>
            <a:ext cx="5570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Inward of Old Invoices </a:t>
            </a: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Movement Transaction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557" name="Google Shape;5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2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(i)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(ii)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Level 1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Level 2 : CORP FINANCE HEAD or  CORP MMD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Edit After making corrections,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3"/>
          <p:cNvSpPr/>
          <p:nvPr/>
        </p:nvSpPr>
        <p:spPr>
          <a:xfrm>
            <a:off x="6877600" y="1958600"/>
            <a:ext cx="1847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43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43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72" name="Google Shape;572;p43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43"/>
          <p:cNvSpPr/>
          <p:nvPr/>
        </p:nvSpPr>
        <p:spPr>
          <a:xfrm>
            <a:off x="575775" y="12177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4" name="Google Shape;5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413" y="1075988"/>
            <a:ext cx="1489125" cy="10230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75" name="Google Shape;57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097" y="1263101"/>
            <a:ext cx="2892126" cy="7497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424" y="2511412"/>
            <a:ext cx="1325050" cy="12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2" name="Google Shape;5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4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44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44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4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9" name="Google Shape;5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525" y="1138946"/>
            <a:ext cx="1899456" cy="10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25" y="1138938"/>
            <a:ext cx="1307076" cy="7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344" y="1138950"/>
            <a:ext cx="1307075" cy="156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000" y="1306823"/>
            <a:ext cx="78002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2350" y="1326948"/>
            <a:ext cx="1383025" cy="8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309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5"/>
          <p:cNvSpPr txBox="1"/>
          <p:nvPr>
            <p:ph type="title"/>
          </p:nvPr>
        </p:nvSpPr>
        <p:spPr>
          <a:xfrm>
            <a:off x="1011075" y="42950"/>
            <a:ext cx="77100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lang="en" sz="800"/>
              <a:t>purchase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9" name="Google Shape;5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5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 L1 Approver: Plant Finance Head &gt;&gt;&gt; L2 Approver:  Plant Head &gt;&gt;&gt;  L3 Approver: CORP Finance Head &gt;&gt;&gt;  L4 Approver: Business Head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5"/>
          <p:cNvSpPr/>
          <p:nvPr/>
        </p:nvSpPr>
        <p:spPr>
          <a:xfrm>
            <a:off x="0" y="14075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5"/>
          <p:cNvSpPr/>
          <p:nvPr/>
        </p:nvSpPr>
        <p:spPr>
          <a:xfrm>
            <a:off x="2836600" y="1597400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5"/>
          <p:cNvSpPr/>
          <p:nvPr/>
        </p:nvSpPr>
        <p:spPr>
          <a:xfrm>
            <a:off x="8035575" y="1278150"/>
            <a:ext cx="9141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5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5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45"/>
          <p:cNvSpPr/>
          <p:nvPr/>
        </p:nvSpPr>
        <p:spPr>
          <a:xfrm>
            <a:off x="7136850" y="3006275"/>
            <a:ext cx="16272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5"/>
          <p:cNvSpPr/>
          <p:nvPr/>
        </p:nvSpPr>
        <p:spPr>
          <a:xfrm>
            <a:off x="7389675" y="2485750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 </a:t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7016650" y="119756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5" y="1733175"/>
            <a:ext cx="1344273" cy="8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100" y="2079050"/>
            <a:ext cx="3675800" cy="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9575" y="3419833"/>
            <a:ext cx="1073061" cy="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325" y="1446275"/>
            <a:ext cx="2018800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950" y="2665900"/>
            <a:ext cx="2460600" cy="17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5"/>
          <p:cNvSpPr/>
          <p:nvPr/>
        </p:nvSpPr>
        <p:spPr>
          <a:xfrm>
            <a:off x="5386300" y="2979825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2</a:t>
            </a:r>
            <a:endParaRPr/>
          </a:p>
        </p:txBody>
      </p:sp>
      <p:pic>
        <p:nvPicPr>
          <p:cNvPr id="615" name="Google Shape;61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2275" y="3056075"/>
            <a:ext cx="1406500" cy="113280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5"/>
          <p:cNvSpPr txBox="1"/>
          <p:nvPr>
            <p:ph idx="4294967295" type="title"/>
          </p:nvPr>
        </p:nvSpPr>
        <p:spPr>
          <a:xfrm>
            <a:off x="1245575" y="508425"/>
            <a:ext cx="7475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1400"/>
              </a:spcBef>
              <a:spcAft>
                <a:spcPts val="0"/>
              </a:spcAft>
              <a:buSzPts val="900"/>
              <a:buAutoNum type="arabicPeriod"/>
            </a:pPr>
            <a:r>
              <a:rPr b="1" lang="en" sz="900"/>
              <a:t>Action</a:t>
            </a:r>
            <a:r>
              <a:rPr lang="en" sz="900"/>
              <a:t>: View the purchase order details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b="1" lang="en" sz="900" u="sng"/>
              <a:t>Case 1:</a:t>
            </a:r>
            <a:r>
              <a:rPr b="1" lang="en" sz="900"/>
              <a:t> Corp MRPC Approval (Within 1-Year Period)  </a:t>
            </a:r>
            <a:r>
              <a:rPr lang="en" sz="900"/>
              <a:t>If the PO falls within a 1-year period, the </a:t>
            </a:r>
            <a:r>
              <a:rPr b="1" lang="en" sz="900"/>
              <a:t>Corporate MRPC</a:t>
            </a:r>
            <a:r>
              <a:rPr lang="en" sz="900"/>
              <a:t> can approve it</a:t>
            </a:r>
            <a:r>
              <a:rPr lang="en" sz="900"/>
              <a:t>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b="1" lang="en" sz="900" u="sng"/>
              <a:t>Case 2:</a:t>
            </a:r>
            <a:r>
              <a:rPr b="1" lang="en" sz="900"/>
              <a:t>  Beyond 1 Year – Higher-Level Approval Required</a:t>
            </a:r>
            <a:endParaRPr b="1" sz="900"/>
          </a:p>
          <a:p>
            <a:pPr indent="-285750" lvl="1" marL="1371600" rtl="0" algn="l">
              <a:spcBef>
                <a:spcPts val="0"/>
              </a:spcBef>
              <a:spcAft>
                <a:spcPts val="0"/>
              </a:spcAft>
              <a:buSzPts val="900"/>
              <a:buAutoNum type="alphaLcPeriod"/>
            </a:pPr>
            <a:r>
              <a:rPr lang="en" sz="900"/>
              <a:t>If the PO exceeds the 1-year period, approval must come from either:</a:t>
            </a:r>
            <a:r>
              <a:rPr b="1" lang="en" sz="900"/>
              <a:t>Corporate MMD</a:t>
            </a:r>
            <a:r>
              <a:rPr lang="en" sz="900"/>
              <a:t>, or </a:t>
            </a:r>
            <a:r>
              <a:rPr b="1" lang="en" sz="900"/>
              <a:t>Corporate Finance Head</a:t>
            </a:r>
            <a:endParaRPr b="1" sz="900"/>
          </a:p>
          <a:p>
            <a:pPr indent="-285750" lvl="0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Last Level Approver ( Sap)- check box</a:t>
            </a:r>
            <a:endParaRPr sz="900"/>
          </a:p>
          <a:p>
            <a:pPr indent="0" lvl="0" marL="13716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 txBox="1"/>
          <p:nvPr>
            <p:ph idx="4294967295" type="title"/>
          </p:nvPr>
        </p:nvSpPr>
        <p:spPr>
          <a:xfrm>
            <a:off x="1161075" y="55050"/>
            <a:ext cx="5570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 Inward of Old Invoices Movement Transaction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623" name="Google Shape;6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Level 3 : CORP FINANCE HEAD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7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0" name="Google Shape;6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7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47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7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6" name="Google Shape;6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37" name="Google Shape;637;p47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1057500" y="1324588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9" name="Google Shape;6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413" y="1075988"/>
            <a:ext cx="1489125" cy="10230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0" name="Google Shape;64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100" y="1321512"/>
            <a:ext cx="4148448" cy="908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1" name="Google Shape;64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9750" y="2272000"/>
            <a:ext cx="2581690" cy="17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Resubmit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8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48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48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48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48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48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4" name="Google Shape;6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925" y="1138948"/>
            <a:ext cx="78002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50" y="1138950"/>
            <a:ext cx="1557027" cy="8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5650" y="1138950"/>
            <a:ext cx="1259339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6325" y="1173150"/>
            <a:ext cx="1192364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7250" y="1332825"/>
            <a:ext cx="1557025" cy="90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"/>
          <p:cNvSpPr txBox="1"/>
          <p:nvPr>
            <p:ph type="title"/>
          </p:nvPr>
        </p:nvSpPr>
        <p:spPr>
          <a:xfrm>
            <a:off x="1011075" y="42950"/>
            <a:ext cx="77100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4" name="Google Shape;6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9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 L1 Approver: Plant Finance Head &gt;&gt;&gt; L2 Approver:  Plant Head &gt;&gt;&gt;  L3 Approver: CORP Finance Head &gt;&gt;&gt;  L4 Approver: Business Head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49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49"/>
          <p:cNvSpPr/>
          <p:nvPr/>
        </p:nvSpPr>
        <p:spPr>
          <a:xfrm>
            <a:off x="8062225" y="993950"/>
            <a:ext cx="9141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49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49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7076600" y="8245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00" y="1655125"/>
            <a:ext cx="1671875" cy="65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884" y="1862620"/>
            <a:ext cx="3365669" cy="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9247" y="1714588"/>
            <a:ext cx="1216175" cy="7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9"/>
          <p:cNvSpPr txBox="1"/>
          <p:nvPr>
            <p:ph idx="4294967295" type="title"/>
          </p:nvPr>
        </p:nvSpPr>
        <p:spPr>
          <a:xfrm>
            <a:off x="1245575" y="508425"/>
            <a:ext cx="28824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14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Action: View the Service order details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After View the order , then Take Action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Last Level Approver ( Sap)- check box</a:t>
            </a:r>
            <a:endParaRPr sz="900"/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0"/>
          <p:cNvSpPr txBox="1"/>
          <p:nvPr>
            <p:ph idx="4294967295" type="title"/>
          </p:nvPr>
        </p:nvSpPr>
        <p:spPr>
          <a:xfrm>
            <a:off x="1161075" y="55050"/>
            <a:ext cx="5570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2E59D9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Emergency Procurement </a:t>
            </a: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Movement Transaction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682" name="Google Shape;6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0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PLANT HEAD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Order Insert Later (If Not Update PO Mail Triger TO Approval’s)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1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700" u="sng">
                <a:solidFill>
                  <a:srgbClr val="2E59D9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Emergency Procurement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9" name="Google Shape;6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1"/>
          <p:cNvSpPr/>
          <p:nvPr/>
        </p:nvSpPr>
        <p:spPr>
          <a:xfrm>
            <a:off x="6877600" y="1958600"/>
            <a:ext cx="1847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51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51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6" name="Google Shape;6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97" name="Google Shape;697;p51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575775" y="12177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9" name="Google Shape;69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775" y="1288845"/>
            <a:ext cx="1008625" cy="6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824" y="1263625"/>
            <a:ext cx="2801850" cy="5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8394" y="2698050"/>
            <a:ext cx="1557551" cy="10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2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2E59D9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Emergency Procurement</a:t>
            </a:r>
            <a:r>
              <a:rPr b="1" lang="en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Resubmit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7" name="Google Shape;7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2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2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52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52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52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52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4" name="Google Shape;7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0" y="1306823"/>
            <a:ext cx="78002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350" y="1326948"/>
            <a:ext cx="1383025" cy="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450" y="1232050"/>
            <a:ext cx="991650" cy="8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225" y="1032700"/>
            <a:ext cx="1185250" cy="6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6925" y="1139575"/>
            <a:ext cx="1418101" cy="53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/>
          <p:nvPr>
            <p:ph type="title"/>
          </p:nvPr>
        </p:nvSpPr>
        <p:spPr>
          <a:xfrm>
            <a:off x="1011075" y="42950"/>
            <a:ext cx="77100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700" u="sng">
                <a:solidFill>
                  <a:srgbClr val="2E59D9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Emergency Procurement</a:t>
            </a:r>
            <a:r>
              <a:rPr lang="en" sz="800"/>
              <a:t>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4" name="Google Shape;7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3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 L1 Approver: Plant Finance Head &gt;&gt;&gt; L2 Approver:  Plant Head &gt;&gt;&gt;  L3 Approver: CORP Finance Head &gt;&gt;&gt;  L4 Approver: Business Head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53"/>
          <p:cNvSpPr/>
          <p:nvPr/>
        </p:nvSpPr>
        <p:spPr>
          <a:xfrm>
            <a:off x="0" y="14075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53"/>
          <p:cNvSpPr/>
          <p:nvPr/>
        </p:nvSpPr>
        <p:spPr>
          <a:xfrm>
            <a:off x="2836600" y="1597400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53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53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53"/>
          <p:cNvSpPr/>
          <p:nvPr/>
        </p:nvSpPr>
        <p:spPr>
          <a:xfrm>
            <a:off x="7016650" y="119756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25" y="1782971"/>
            <a:ext cx="1272224" cy="8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600" y="2037650"/>
            <a:ext cx="2827426" cy="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9247" y="1714588"/>
            <a:ext cx="1216175" cy="7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3"/>
          <p:cNvSpPr txBox="1"/>
          <p:nvPr>
            <p:ph idx="4294967295" type="title"/>
          </p:nvPr>
        </p:nvSpPr>
        <p:spPr>
          <a:xfrm>
            <a:off x="1245575" y="508425"/>
            <a:ext cx="28824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14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Action: View the Service order details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After View the order , then Take Action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Last Level Approver ( Sap)- check box</a:t>
            </a:r>
            <a:endParaRPr sz="900"/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4294967295" type="title"/>
          </p:nvPr>
        </p:nvSpPr>
        <p:spPr>
          <a:xfrm>
            <a:off x="1056825" y="13525"/>
            <a:ext cx="4309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309 Movement Request (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Requester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8807100" y="4918600"/>
            <a:ext cx="336900" cy="1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23501" cy="4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47825" l="0" r="73227" t="12600"/>
          <a:stretch/>
        </p:blipFill>
        <p:spPr>
          <a:xfrm>
            <a:off x="168350" y="861275"/>
            <a:ext cx="2312921" cy="17104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3" name="Google Shape;103;p19"/>
          <p:cNvSpPr/>
          <p:nvPr/>
        </p:nvSpPr>
        <p:spPr>
          <a:xfrm>
            <a:off x="2076625" y="696312"/>
            <a:ext cx="1298700" cy="514500"/>
          </a:xfrm>
          <a:prstGeom prst="wedgeRectCallout">
            <a:avLst>
              <a:gd fmla="val -64854" name="adj1"/>
              <a:gd fmla="val 5029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Click to begin a 309 request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54375" l="0" r="0" t="0"/>
          <a:stretch/>
        </p:blipFill>
        <p:spPr>
          <a:xfrm>
            <a:off x="3447150" y="702900"/>
            <a:ext cx="5219024" cy="1248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5" name="Google Shape;105;p19"/>
          <p:cNvSpPr/>
          <p:nvPr/>
        </p:nvSpPr>
        <p:spPr>
          <a:xfrm>
            <a:off x="6427575" y="899175"/>
            <a:ext cx="1331400" cy="624900"/>
          </a:xfrm>
          <a:prstGeom prst="wedgeRectCallout">
            <a:avLst>
              <a:gd fmla="val 93445" name="adj1"/>
              <a:gd fmla="val 752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 Click here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Download template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6">
            <a:alphaModFix/>
          </a:blip>
          <a:srcRect b="14638" l="21689" r="18311" t="13356"/>
          <a:stretch/>
        </p:blipFill>
        <p:spPr>
          <a:xfrm>
            <a:off x="7503386" y="2559475"/>
            <a:ext cx="1410890" cy="124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7" name="Google Shape;107;p19"/>
          <p:cNvSpPr/>
          <p:nvPr/>
        </p:nvSpPr>
        <p:spPr>
          <a:xfrm>
            <a:off x="8212900" y="1701663"/>
            <a:ext cx="336900" cy="45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7">
            <a:alphaModFix/>
          </a:blip>
          <a:srcRect b="50000" l="0" r="0" t="0"/>
          <a:stretch/>
        </p:blipFill>
        <p:spPr>
          <a:xfrm>
            <a:off x="2736950" y="2503475"/>
            <a:ext cx="4236126" cy="117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9" name="Google Shape;109;p19"/>
          <p:cNvSpPr/>
          <p:nvPr/>
        </p:nvSpPr>
        <p:spPr>
          <a:xfrm>
            <a:off x="2737025" y="2188475"/>
            <a:ext cx="4236000" cy="315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9"/>
          <p:cNvSpPr/>
          <p:nvPr/>
        </p:nvSpPr>
        <p:spPr>
          <a:xfrm rot="5400000">
            <a:off x="7030963" y="3109963"/>
            <a:ext cx="336900" cy="45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9"/>
          <p:cNvSpPr/>
          <p:nvPr/>
        </p:nvSpPr>
        <p:spPr>
          <a:xfrm rot="-5397318">
            <a:off x="2746500" y="1152775"/>
            <a:ext cx="3846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125" y="3954650"/>
            <a:ext cx="9144000" cy="1172400"/>
          </a:xfrm>
          <a:prstGeom prst="roundRect">
            <a:avLst>
              <a:gd fmla="val 10078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(5)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7478325" y="2188475"/>
            <a:ext cx="1461000" cy="336900"/>
          </a:xfrm>
          <a:prstGeom prst="roundRect">
            <a:avLst>
              <a:gd fmla="val 305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Upload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7613800" y="292480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"/>
          <p:cNvSpPr/>
          <p:nvPr/>
        </p:nvSpPr>
        <p:spPr>
          <a:xfrm flipH="1" rot="10800000">
            <a:off x="-10550" y="-6150"/>
            <a:ext cx="4868700" cy="3121500"/>
          </a:xfrm>
          <a:prstGeom prst="snip1Rect">
            <a:avLst>
              <a:gd fmla="val 178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752" name="Google Shape;752;p56"/>
          <p:cNvSpPr txBox="1"/>
          <p:nvPr>
            <p:ph idx="4294967295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4294967295" type="title"/>
          </p:nvPr>
        </p:nvSpPr>
        <p:spPr>
          <a:xfrm>
            <a:off x="1056825" y="-21600"/>
            <a:ext cx="7193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309 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>
            <p:ph idx="4294967295" type="title"/>
          </p:nvPr>
        </p:nvSpPr>
        <p:spPr>
          <a:xfrm>
            <a:off x="8807100" y="4918600"/>
            <a:ext cx="336900" cy="1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586650" y="2535175"/>
            <a:ext cx="53160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20"/>
          <p:cNvSpPr/>
          <p:nvPr/>
        </p:nvSpPr>
        <p:spPr>
          <a:xfrm rot="-5397005">
            <a:off x="2660851" y="1058125"/>
            <a:ext cx="344400" cy="58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125" y="4416600"/>
            <a:ext cx="9144000" cy="72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10233" l="5988" r="7220" t="10193"/>
          <a:stretch/>
        </p:blipFill>
        <p:spPr>
          <a:xfrm>
            <a:off x="4229375" y="1044113"/>
            <a:ext cx="2289724" cy="140307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5">
            <a:alphaModFix/>
          </a:blip>
          <a:srcRect b="57441" l="3622" r="1048" t="11514"/>
          <a:stretch/>
        </p:blipFill>
        <p:spPr>
          <a:xfrm>
            <a:off x="130975" y="1009600"/>
            <a:ext cx="3724127" cy="889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7" name="Google Shape;127;p20"/>
          <p:cNvSpPr/>
          <p:nvPr/>
        </p:nvSpPr>
        <p:spPr>
          <a:xfrm>
            <a:off x="1857150" y="1773788"/>
            <a:ext cx="1266300" cy="452700"/>
          </a:xfrm>
          <a:prstGeom prst="wedgeRectCallout">
            <a:avLst>
              <a:gd fmla="val 69034" name="adj1"/>
              <a:gd fmla="val -6464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Click here to View status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6">
            <a:alphaModFix/>
          </a:blip>
          <a:srcRect b="33915" l="36597" r="36599" t="8403"/>
          <a:stretch/>
        </p:blipFill>
        <p:spPr>
          <a:xfrm>
            <a:off x="6997500" y="1009600"/>
            <a:ext cx="2044551" cy="19653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9" name="Google Shape;129;p20"/>
          <p:cNvSpPr/>
          <p:nvPr/>
        </p:nvSpPr>
        <p:spPr>
          <a:xfrm rot="-5394419">
            <a:off x="3773200" y="1257688"/>
            <a:ext cx="369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7">
            <a:alphaModFix/>
          </a:blip>
          <a:srcRect b="60402" l="4353" r="1218" t="13295"/>
          <a:stretch/>
        </p:blipFill>
        <p:spPr>
          <a:xfrm>
            <a:off x="586725" y="3017275"/>
            <a:ext cx="5316102" cy="1159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1" name="Google Shape;131;p20"/>
          <p:cNvSpPr/>
          <p:nvPr/>
        </p:nvSpPr>
        <p:spPr>
          <a:xfrm rot="-5394103">
            <a:off x="6629075" y="1357000"/>
            <a:ext cx="349801" cy="47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4982675" y="316147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997500" y="494000"/>
            <a:ext cx="20445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249625" y="503425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View the Approval Level &amp; Status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/>
          <p:nvPr/>
        </p:nvSpPr>
        <p:spPr>
          <a:xfrm flipH="1" rot="-5400000">
            <a:off x="6661475" y="3078450"/>
            <a:ext cx="843600" cy="1037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30950" y="601150"/>
            <a:ext cx="3724200" cy="3696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(1)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921275" y="37800"/>
            <a:ext cx="449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309 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1"/>
          <p:cNvSpPr txBox="1"/>
          <p:nvPr>
            <p:ph idx="4294967295" type="title"/>
          </p:nvPr>
        </p:nvSpPr>
        <p:spPr>
          <a:xfrm>
            <a:off x="1268575" y="531400"/>
            <a:ext cx="63213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00" y="1948501"/>
            <a:ext cx="3880902" cy="811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5">
            <a:alphaModFix/>
          </a:blip>
          <a:srcRect b="6323" l="9622" r="9452" t="9699"/>
          <a:stretch/>
        </p:blipFill>
        <p:spPr>
          <a:xfrm>
            <a:off x="7589875" y="3024412"/>
            <a:ext cx="1424450" cy="131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6">
            <a:alphaModFix/>
          </a:blip>
          <a:srcRect b="6879" l="5883" r="6558" t="4577"/>
          <a:stretch/>
        </p:blipFill>
        <p:spPr>
          <a:xfrm>
            <a:off x="7093900" y="1412400"/>
            <a:ext cx="2039101" cy="103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7">
            <a:alphaModFix/>
          </a:blip>
          <a:srcRect b="16560" l="2114" r="3483" t="19914"/>
          <a:stretch/>
        </p:blipFill>
        <p:spPr>
          <a:xfrm>
            <a:off x="2576775" y="3505625"/>
            <a:ext cx="4496149" cy="811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8" name="Google Shape;148;p21"/>
          <p:cNvSpPr/>
          <p:nvPr/>
        </p:nvSpPr>
        <p:spPr>
          <a:xfrm>
            <a:off x="17475" y="4400600"/>
            <a:ext cx="9144000" cy="67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1"/>
          <p:cNvSpPr/>
          <p:nvPr/>
        </p:nvSpPr>
        <p:spPr>
          <a:xfrm rot="4073">
            <a:off x="8478825" y="2244503"/>
            <a:ext cx="253200" cy="37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1"/>
          <p:cNvSpPr/>
          <p:nvPr/>
        </p:nvSpPr>
        <p:spPr>
          <a:xfrm rot="-5395500">
            <a:off x="2386188" y="18206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/>
          <p:nvPr/>
        </p:nvSpPr>
        <p:spPr>
          <a:xfrm rot="-5395297">
            <a:off x="6796038" y="2085675"/>
            <a:ext cx="2193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/>
          <p:nvPr/>
        </p:nvSpPr>
        <p:spPr>
          <a:xfrm rot="5403681">
            <a:off x="7191298" y="3441292"/>
            <a:ext cx="280200" cy="48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7093900" y="1111738"/>
            <a:ext cx="20391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 Different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5675875" y="2345400"/>
            <a:ext cx="976500" cy="45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7590225" y="2675175"/>
            <a:ext cx="1424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(4)Action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2576800" y="3034250"/>
            <a:ext cx="44961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50" y="1603350"/>
            <a:ext cx="2127249" cy="811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8" name="Google Shape;158;p21"/>
          <p:cNvSpPr/>
          <p:nvPr/>
        </p:nvSpPr>
        <p:spPr>
          <a:xfrm>
            <a:off x="751500" y="2007375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309 Approval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2836600" y="1401575"/>
            <a:ext cx="38808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(2)View Net Difference, Download Records, Take Action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050" y="3067437"/>
            <a:ext cx="2127254" cy="123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1" name="Google Shape;161;p21"/>
          <p:cNvSpPr/>
          <p:nvPr/>
        </p:nvSpPr>
        <p:spPr>
          <a:xfrm>
            <a:off x="165025" y="2555775"/>
            <a:ext cx="21273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(6) Click Download Icon to View Records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839475" y="3933725"/>
            <a:ext cx="979200" cy="2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201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425" y="1120738"/>
            <a:ext cx="3866849" cy="72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962" y="1049862"/>
            <a:ext cx="1371300" cy="94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725" y="2524025"/>
            <a:ext cx="3173725" cy="13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7258700" y="12177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759200" y="2230375"/>
            <a:ext cx="1820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2479700" y="2155225"/>
            <a:ext cx="31737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27350" y="641850"/>
            <a:ext cx="3867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125" y="3954650"/>
            <a:ext cx="9144000" cy="11724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3"/>
          <p:cNvSpPr/>
          <p:nvPr/>
        </p:nvSpPr>
        <p:spPr>
          <a:xfrm rot="5403417">
            <a:off x="6039346" y="26208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3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2" name="Google Shape;192;p23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126400" y="298280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4223" r="0" t="0"/>
          <a:stretch/>
        </p:blipFill>
        <p:spPr>
          <a:xfrm>
            <a:off x="130525" y="1354876"/>
            <a:ext cx="3812328" cy="8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387" y="1444363"/>
            <a:ext cx="2289600" cy="1110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650" y="3138550"/>
            <a:ext cx="5215175" cy="106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26" y="1354875"/>
            <a:ext cx="1992025" cy="222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125" y="4416600"/>
            <a:ext cx="9144000" cy="7269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1859200" y="2101800"/>
            <a:ext cx="1266300" cy="452700"/>
          </a:xfrm>
          <a:prstGeom prst="wedgeRectCallout">
            <a:avLst>
              <a:gd fmla="val 74830" name="adj1"/>
              <a:gd fmla="val -7252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1025637" y="2641075"/>
            <a:ext cx="52152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/>
          <p:nvPr/>
        </p:nvSpPr>
        <p:spPr>
          <a:xfrm rot="-5396146">
            <a:off x="3995050" y="1752359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4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5247125" y="322727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